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  <p:sldMasterId id="2147483867" r:id="rId3"/>
    <p:sldMasterId id="2147483918" r:id="rId4"/>
  </p:sldMasterIdLst>
  <p:notesMasterIdLst>
    <p:notesMasterId r:id="rId13"/>
  </p:notesMasterIdLst>
  <p:sldIdLst>
    <p:sldId id="256" r:id="rId5"/>
    <p:sldId id="350" r:id="rId6"/>
    <p:sldId id="272" r:id="rId7"/>
    <p:sldId id="338" r:id="rId8"/>
    <p:sldId id="361" r:id="rId9"/>
    <p:sldId id="362" r:id="rId10"/>
    <p:sldId id="363" r:id="rId11"/>
    <p:sldId id="360" r:id="rId12"/>
  </p:sldIdLst>
  <p:sldSz cx="9144000" cy="6858000" type="screen4x3"/>
  <p:notesSz cx="6858000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75B6"/>
    <a:srgbClr val="255E91"/>
    <a:srgbClr val="0070C0"/>
    <a:srgbClr val="727C7C"/>
    <a:srgbClr val="7CAFDD"/>
    <a:srgbClr val="264478"/>
    <a:srgbClr val="00B050"/>
    <a:srgbClr val="CC99FF"/>
    <a:srgbClr val="203864"/>
    <a:srgbClr val="4368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71" autoAdjust="0"/>
    <p:restoredTop sz="94660" autoAdjust="0"/>
  </p:normalViewPr>
  <p:slideViewPr>
    <p:cSldViewPr snapToGrid="0">
      <p:cViewPr>
        <p:scale>
          <a:sx n="125" d="100"/>
          <a:sy n="125" d="100"/>
        </p:scale>
        <p:origin x="-1332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911747644480547E-2"/>
          <c:y val="7.0729657255161602E-2"/>
          <c:w val="0.83764768990274419"/>
          <c:h val="0.9472967018374095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chemeClr val="accent4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EB6-4A96-B625-A3B0CD1DCD98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EB6-4A96-B625-A3B0CD1DCD98}"/>
              </c:ext>
            </c:extLst>
          </c:dPt>
          <c:dPt>
            <c:idx val="2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EB6-4A96-B625-A3B0CD1DCD98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EB6-4A96-B625-A3B0CD1DCD98}"/>
              </c:ext>
            </c:extLst>
          </c:dPt>
          <c:cat>
            <c:strRef>
              <c:f>Лист1!$A$2:$A$5</c:f>
              <c:strCache>
                <c:ptCount val="4"/>
                <c:pt idx="0">
                  <c:v>федеральный бюджет</c:v>
                </c:pt>
                <c:pt idx="1">
                  <c:v>бюджет автономного округа</c:v>
                </c:pt>
                <c:pt idx="2">
                  <c:v>бюджеты муниципальных образований</c:v>
                </c:pt>
                <c:pt idx="3">
                  <c:v>иные источники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EB6-4A96-B625-A3B0CD1DC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5"/>
        <c:holeSize val="70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2547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852" y="1"/>
            <a:ext cx="2972547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B18BAC-0001-41CA-B746-893DB5BDCA3A}" type="datetimeFigureOut">
              <a:rPr lang="ru-RU" smtClean="0"/>
              <a:t>01.09.2021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480" y="4715711"/>
            <a:ext cx="5487041" cy="446651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243"/>
            <a:ext cx="2972547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852" y="9428243"/>
            <a:ext cx="2972547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0BBCDB-F255-4550-BD41-8AB72C3657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777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8AED6-B689-437C-8983-21EE1312323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7869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71A3A-901D-43D8-91BE-DA7AE57889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1474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D4D21-5302-4342-B53A-97505143E5F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7714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91D4-5ABC-495C-9684-98BDEF0EADD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021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500A0-67A2-43DB-9694-6C429AF86E3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0804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5B3F2-3BAD-498C-9094-1ADE44240BB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5588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76123-F023-4974-A37F-094D766FD3D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3123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A7985-84E7-4B13-A41D-95613593DF2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122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DA7D5-6E88-4E62-A17A-1EB867112E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1950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EE46-2F63-4FE1-A850-AC27EB0004C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789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0581E-6AEA-4774-844B-58F4012B85F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5936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4355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2287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0441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9961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0096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4088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18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2471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3092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5941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9897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48CF-2C39-4015-9039-506C2CB6E5F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7879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8479F-751F-4081-9429-32FE1E8D3EA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4017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3F6BD-B770-4A0D-A762-78B083AF6A6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1731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F3E50-BC5D-43AC-9DCA-BAE48F08AEA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7402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35EC-C02D-47E3-B764-410C1321B34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8575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819C1-37D5-4365-AF43-CBE04A6781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168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FD06F-52FA-43DC-81EE-7F294B80954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7952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BDDBB-A676-4CCA-B2D7-5B8E3756E44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5386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D9A12-7FD7-4274-94D3-29423FD7333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93953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6EB72-DA70-4778-A522-6FD3575529E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0452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F36EA-AB25-442F-9C2B-0BF4E1A4B77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732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FDA93-5E33-47BE-ACCA-4F31CBD7767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479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34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6C8A5-75B1-48D8-8994-BBD5B61BA8B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251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=""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7651" y="2064380"/>
            <a:ext cx="7173422" cy="14122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государственной программы 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Ханты-Мансийского автономного округа - Югры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="" xmlns:a16="http://schemas.microsoft.com/office/drawing/2014/main" id="{CAE22D93-86C6-4012-8C95-C05004B2E97F}"/>
              </a:ext>
            </a:extLst>
          </p:cNvPr>
          <p:cNvGrpSpPr/>
          <p:nvPr/>
        </p:nvGrpSpPr>
        <p:grpSpPr>
          <a:xfrm>
            <a:off x="947651" y="3611858"/>
            <a:ext cx="7257566" cy="89285"/>
            <a:chOff x="947651" y="2754884"/>
            <a:chExt cx="7257566" cy="89285"/>
          </a:xfrm>
        </p:grpSpPr>
        <p:sp>
          <p:nvSpPr>
            <p:cNvPr id="10" name="Прямоугольник 9">
              <a:extLst>
                <a:ext uri="{FF2B5EF4-FFF2-40B4-BE49-F238E27FC236}">
                  <a16:creationId xmlns="" xmlns:a16="http://schemas.microsoft.com/office/drawing/2014/main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Franklin Gothic Medium" panose="020B0603020102020204" pitchFamily="34" charset="0"/>
              </a:endParaRP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="" xmlns:a16="http://schemas.microsoft.com/office/drawing/2014/main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Franklin Gothic Medium" panose="020B0603020102020204" pitchFamily="34" charset="0"/>
              </a:endParaRPr>
            </a:p>
          </p:txBody>
        </p:sp>
      </p:grpSp>
      <p:sp>
        <p:nvSpPr>
          <p:cNvPr id="12" name="Title 1">
            <a:extLst>
              <a:ext uri="{FF2B5EF4-FFF2-40B4-BE49-F238E27FC236}">
                <a16:creationId xmlns=""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25414" y="3811987"/>
            <a:ext cx="6430609" cy="5477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«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Безопасность жизнедеятельности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»</a:t>
            </a:r>
            <a:endParaRPr lang="en-US" sz="2400" b="1" i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74607" y="4910299"/>
            <a:ext cx="5702039" cy="695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Департамент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гражданской защиты населения </a:t>
            </a:r>
            <a:endParaRPr lang="ru-RU" sz="1800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Ханты-Мансийского автономного округа – Югры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https</a:t>
            </a:r>
            <a:r>
              <a:rPr lang="en-US" sz="1800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://depgzn.admhmao.ru</a:t>
            </a:r>
            <a:endParaRPr lang="ru-RU" sz="1800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25414" y="5889798"/>
            <a:ext cx="5702039" cy="695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2021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=""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00332" y="186310"/>
            <a:ext cx="3061371" cy="695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en-US" sz="24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=""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4625627" y="186310"/>
            <a:ext cx="4518373" cy="111997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en-US" sz="20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668482" y="2449484"/>
            <a:ext cx="2262553" cy="961603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Ответственный исполнитель: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68482" y="1431903"/>
            <a:ext cx="2262553" cy="932313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Куратор: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35163" y="1587973"/>
            <a:ext cx="248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Franklin Gothic Book" pitchFamily="34" charset="0"/>
                <a:cs typeface="Times New Roman" pitchFamily="18" charset="0"/>
              </a:rPr>
              <a:t> 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35162" y="2649539"/>
            <a:ext cx="248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Franklin Gothic Book" pitchFamily="34" charset="0"/>
                <a:cs typeface="Times New Roman" pitchFamily="18" charset="0"/>
              </a:rPr>
              <a:t> </a:t>
            </a:r>
            <a:endParaRPr lang="ru-RU" sz="2000" b="1" dirty="0">
              <a:solidFill>
                <a:srgbClr val="002060"/>
              </a:solidFill>
              <a:latin typeface="Franklin Gothic Book" pitchFamily="34" charset="0"/>
              <a:cs typeface="Times New Roman" pitchFamily="18" charset="0"/>
            </a:endParaRPr>
          </a:p>
        </p:txBody>
      </p:sp>
      <p:grpSp>
        <p:nvGrpSpPr>
          <p:cNvPr id="35" name="Группа 34">
            <a:extLst>
              <a:ext uri="{FF2B5EF4-FFF2-40B4-BE49-F238E27FC236}">
                <a16:creationId xmlns=""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9144000" cy="52157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=""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=""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3062295" y="1520207"/>
            <a:ext cx="51189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Заместитель </a:t>
            </a:r>
            <a:r>
              <a:rPr lang="ru-RU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Губернатора Ханты-Мансийского автономного округа – Югры </a:t>
            </a:r>
            <a:r>
              <a:rPr lang="ru-RU" i="1" dirty="0" err="1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Тиртока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А.А.</a:t>
            </a:r>
            <a:endParaRPr lang="ru-RU" i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094181" y="2526161"/>
            <a:ext cx="52138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Директор Департамента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гражданской защиты населения </a:t>
            </a:r>
            <a:r>
              <a:rPr lang="ru-RU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Ханты-Мансийского автономного округа </a:t>
            </a:r>
            <a:r>
              <a:rPr lang="ru-RU" dirty="0" smtClean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– Югры   </a:t>
            </a:r>
            <a:r>
              <a:rPr lang="ru-RU" i="1" dirty="0" smtClean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Зайцев Н.А. </a:t>
            </a:r>
            <a:endParaRPr lang="ru-RU" i="1" dirty="0">
              <a:solidFill>
                <a:srgbClr val="002060"/>
              </a:solidFill>
              <a:latin typeface="Franklin Gothic Medium" pitchFamily="34" charset="0"/>
              <a:cs typeface="Times New Roman" pitchFamily="18" charset="0"/>
            </a:endParaRPr>
          </a:p>
          <a:p>
            <a:pPr algn="just"/>
            <a:r>
              <a:rPr lang="ru-RU" i="1" dirty="0" smtClean="0">
                <a:solidFill>
                  <a:schemeClr val="accent1"/>
                </a:solidFill>
                <a:latin typeface="Franklin Gothic Medium" pitchFamily="34" charset="0"/>
                <a:cs typeface="Times New Roman" pitchFamily="18" charset="0"/>
              </a:rPr>
              <a:t>  </a:t>
            </a:r>
            <a:endParaRPr lang="ru-RU" i="1" dirty="0">
              <a:solidFill>
                <a:schemeClr val="accent1"/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1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2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8482" y="4094397"/>
            <a:ext cx="2262553" cy="1355345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Franklin Gothic Book" pitchFamily="34" charset="0"/>
                <a:cs typeface="Times New Roman" pitchFamily="18" charset="0"/>
              </a:rPr>
              <a:t>Соисполнители:</a:t>
            </a:r>
            <a:endParaRPr lang="ru-RU" b="1" dirty="0">
              <a:solidFill>
                <a:srgbClr val="002060"/>
              </a:solidFill>
              <a:latin typeface="Franklin Gothic Book" pitchFamily="34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89756" y="4094397"/>
            <a:ext cx="521383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Департамент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строительства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Хант</a:t>
            </a:r>
            <a:r>
              <a:rPr lang="ru-RU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ы-Мансийского автономного округа – Югры</a:t>
            </a:r>
          </a:p>
          <a:p>
            <a:pPr algn="just"/>
            <a:endParaRPr lang="ru-RU" dirty="0" smtClean="0">
              <a:solidFill>
                <a:srgbClr val="002060"/>
              </a:solidFill>
              <a:latin typeface="Franklin Gothic Medium" pitchFamily="34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Аппарат Губернатора Ханты-Мансийского </a:t>
            </a:r>
            <a:r>
              <a:rPr lang="ru-RU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автономного округа – </a:t>
            </a:r>
            <a:r>
              <a:rPr lang="ru-RU" dirty="0" smtClean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Югры</a:t>
            </a:r>
            <a:endParaRPr lang="ru-RU" dirty="0">
              <a:solidFill>
                <a:srgbClr val="002060"/>
              </a:solidFill>
              <a:latin typeface="Franklin Gothic Medium" pitchFamily="34" charset="0"/>
              <a:cs typeface="Times New Roman" pitchFamily="18" charset="0"/>
            </a:endParaRPr>
          </a:p>
          <a:p>
            <a:pPr algn="just"/>
            <a:endParaRPr lang="ru-RU" dirty="0">
              <a:solidFill>
                <a:srgbClr val="FF0000"/>
              </a:solidFill>
              <a:latin typeface="Franklin Gothic Medium" pitchFamily="34" charset="0"/>
              <a:cs typeface="Times New Roman" pitchFamily="18" charset="0"/>
            </a:endParaRPr>
          </a:p>
          <a:p>
            <a:pPr algn="just"/>
            <a:endParaRPr lang="ru-RU" dirty="0">
              <a:solidFill>
                <a:srgbClr val="002060"/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73479" y="176464"/>
            <a:ext cx="9070521" cy="62126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Ответственные участники за реализацию государственной программы </a:t>
            </a:r>
          </a:p>
          <a:p>
            <a:r>
              <a:rPr lang="ru-RU" sz="1800" dirty="0" smtClean="0">
                <a:solidFill>
                  <a:srgbClr val="002060"/>
                </a:solidFill>
                <a:latin typeface="Franklin Gothic Medium" pitchFamily="34" charset="0"/>
                <a:ea typeface="+mn-ea"/>
                <a:cs typeface="Times New Roman" pitchFamily="18" charset="0"/>
              </a:rPr>
              <a:t>«</a:t>
            </a:r>
            <a:r>
              <a:rPr lang="ru-RU" sz="1800" i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  <a:ea typeface="+mn-ea"/>
                <a:cs typeface="Times New Roman" pitchFamily="18" charset="0"/>
              </a:rPr>
              <a:t>Безопасность жизнедеятельности</a:t>
            </a:r>
            <a:r>
              <a:rPr lang="ru-RU" sz="1800" dirty="0" smtClean="0">
                <a:solidFill>
                  <a:srgbClr val="002060"/>
                </a:solidFill>
                <a:latin typeface="Franklin Gothic Medium" pitchFamily="34" charset="0"/>
                <a:ea typeface="+mn-ea"/>
                <a:cs typeface="Times New Roman" pitchFamily="18" charset="0"/>
              </a:rPr>
              <a:t>»</a:t>
            </a:r>
            <a:endParaRPr lang="ru-RU" sz="1800" dirty="0">
              <a:solidFill>
                <a:srgbClr val="002060"/>
              </a:solidFill>
              <a:latin typeface="Franklin Gothic Medium" pitchFamily="34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54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12139" y="240634"/>
            <a:ext cx="8646853" cy="3332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Цели государственной программы </a:t>
            </a:r>
            <a:r>
              <a:rPr lang="ru-RU" sz="1800" i="1" dirty="0" smtClean="0">
                <a:solidFill>
                  <a:schemeClr val="tx2"/>
                </a:solidFill>
                <a:latin typeface="Franklin Gothic Medium" pitchFamily="34" charset="0"/>
              </a:rPr>
              <a:t>«</a:t>
            </a:r>
            <a:r>
              <a:rPr lang="ru-RU" sz="1800" i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Безопасность жизнедеятельности</a:t>
            </a:r>
            <a:r>
              <a:rPr lang="ru-RU" sz="1800" i="1" dirty="0" smtClean="0">
                <a:solidFill>
                  <a:schemeClr val="tx2"/>
                </a:solidFill>
                <a:latin typeface="Franklin Gothic Medium" pitchFamily="34" charset="0"/>
              </a:rPr>
              <a:t>»</a:t>
            </a:r>
            <a:endParaRPr lang="ru-RU" sz="1800" i="1" dirty="0">
              <a:solidFill>
                <a:schemeClr val="tx2"/>
              </a:solidFill>
              <a:latin typeface="Franklin Gothic Medium" pitchFamily="34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827503" y="1984724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1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16421" y="2086416"/>
            <a:ext cx="9012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4135394" y="1591022"/>
            <a:ext cx="4395541" cy="895504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27" name="Объект 2"/>
          <p:cNvSpPr txBox="1">
            <a:spLocks/>
          </p:cNvSpPr>
          <p:nvPr/>
        </p:nvSpPr>
        <p:spPr>
          <a:xfrm>
            <a:off x="3905973" y="1779806"/>
            <a:ext cx="4607909" cy="1836964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Обеспечение необходимого уровня безопасности жизнедеятельности, уровня защищенности населения и территории автономного округа, материальных и культурных ценностей от опасностей, возникающих при военных конфликтах и чрезвычайных ситуациях</a:t>
            </a:r>
          </a:p>
        </p:txBody>
      </p:sp>
      <p:sp>
        <p:nvSpPr>
          <p:cNvPr id="1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3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827503" y="438428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2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52488" y="4414002"/>
            <a:ext cx="9012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</a:t>
            </a:r>
          </a:p>
        </p:txBody>
      </p:sp>
      <p:grpSp>
        <p:nvGrpSpPr>
          <p:cNvPr id="32" name="Группа 31">
            <a:extLst>
              <a:ext uri="{FF2B5EF4-FFF2-40B4-BE49-F238E27FC236}">
                <a16:creationId xmlns=""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815152"/>
            <a:ext cx="9144000" cy="97306"/>
            <a:chOff x="947651" y="2746863"/>
            <a:chExt cx="7257566" cy="97306"/>
          </a:xfrm>
        </p:grpSpPr>
        <p:sp>
          <p:nvSpPr>
            <p:cNvPr id="33" name="Прямоугольник 32">
              <a:extLst>
                <a:ext uri="{FF2B5EF4-FFF2-40B4-BE49-F238E27FC236}">
                  <a16:creationId xmlns=""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=""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35" name="Title 1"/>
          <p:cNvSpPr txBox="1">
            <a:spLocks/>
          </p:cNvSpPr>
          <p:nvPr/>
        </p:nvSpPr>
        <p:spPr>
          <a:xfrm>
            <a:off x="554097" y="5935436"/>
            <a:ext cx="8204895" cy="588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b="1" dirty="0" smtClean="0">
              <a:solidFill>
                <a:schemeClr val="tx2"/>
              </a:solidFill>
              <a:latin typeface="Franklin Gothic Medium" panose="020B0603020102020204" pitchFamily="34" charset="0"/>
            </a:endParaRPr>
          </a:p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18" y="4264463"/>
            <a:ext cx="48036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Обеспечение необходимого уровня защищенности населения, имущества от пожаров на территории автономного округа</a:t>
            </a:r>
          </a:p>
        </p:txBody>
      </p:sp>
    </p:spTree>
    <p:extLst>
      <p:ext uri="{BB962C8B-B14F-4D97-AF65-F5344CB8AC3E}">
        <p14:creationId xmlns:p14="http://schemas.microsoft.com/office/powerpoint/2010/main" val="239519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Прямоугольник 19">
            <a:extLst>
              <a:ext uri="{FF2B5EF4-FFF2-40B4-BE49-F238E27FC236}">
                <a16:creationId xmlns="" xmlns:a16="http://schemas.microsoft.com/office/drawing/2014/main" id="{C27722AB-82D5-40EC-848C-28633ACC9DC1}"/>
              </a:ext>
            </a:extLst>
          </p:cNvPr>
          <p:cNvSpPr/>
          <p:nvPr/>
        </p:nvSpPr>
        <p:spPr>
          <a:xfrm>
            <a:off x="435697" y="3235472"/>
            <a:ext cx="3821866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36000">
            <a:spAutoFit/>
          </a:bodyPr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Снижение рисков и смягчение последствий чрезвычайных ситуаций природного и техногенного характера на территории автономного округа</a:t>
            </a:r>
            <a:endParaRPr lang="ru-RU" sz="1400" i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  <a:ea typeface="Vida 32 Pro" charset="0"/>
              <a:cs typeface="Times New Roman" panose="02020603050405020304" pitchFamily="18" charset="0"/>
            </a:endParaRPr>
          </a:p>
        </p:txBody>
      </p:sp>
      <p:sp>
        <p:nvSpPr>
          <p:cNvPr id="66" name="Прямоугольник 19">
            <a:extLst>
              <a:ext uri="{FF2B5EF4-FFF2-40B4-BE49-F238E27FC236}">
                <a16:creationId xmlns="" xmlns:a16="http://schemas.microsoft.com/office/drawing/2014/main" id="{C27722AB-82D5-40EC-848C-28633ACC9DC1}"/>
              </a:ext>
            </a:extLst>
          </p:cNvPr>
          <p:cNvSpPr/>
          <p:nvPr/>
        </p:nvSpPr>
        <p:spPr>
          <a:xfrm>
            <a:off x="733972" y="1659711"/>
            <a:ext cx="3443174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2000" rIns="7200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Структурные элементы </a:t>
            </a: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(основные мероприятия):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Franklin Gothic Medium" panose="020B0603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7" name="Прямоугольник 19">
            <a:extLst>
              <a:ext uri="{FF2B5EF4-FFF2-40B4-BE49-F238E27FC236}">
                <a16:creationId xmlns="" xmlns:a16="http://schemas.microsoft.com/office/drawing/2014/main" id="{C27722AB-82D5-40EC-848C-28633ACC9DC1}"/>
              </a:ext>
            </a:extLst>
          </p:cNvPr>
          <p:cNvSpPr/>
          <p:nvPr/>
        </p:nvSpPr>
        <p:spPr>
          <a:xfrm>
            <a:off x="435697" y="4830718"/>
            <a:ext cx="3821867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36000">
            <a:spAutoFit/>
          </a:bodyPr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Организация и проведение аварийно-спасательных работ и других неотложных работ при чрезвычайных ситуациях в автономном округе</a:t>
            </a:r>
            <a:endParaRPr lang="ru-RU" sz="1400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  <a:ea typeface="Vida 32 Pro" charset="0"/>
              <a:cs typeface="Times New Roman" panose="02020603050405020304" pitchFamily="18" charset="0"/>
            </a:endParaRPr>
          </a:p>
        </p:txBody>
      </p:sp>
      <p:pic>
        <p:nvPicPr>
          <p:cNvPr id="73" name="Picture 4" descr="https://socialmediamagnet.net/wp-content/uploads/Sylabus-Icon-e154531555657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06" y="1638905"/>
            <a:ext cx="570331" cy="5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Номер слайда 2"/>
          <p:cNvSpPr txBox="1">
            <a:spLocks/>
          </p:cNvSpPr>
          <p:nvPr/>
        </p:nvSpPr>
        <p:spPr>
          <a:xfrm>
            <a:off x="6808787" y="638594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7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=""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1229207"/>
            <a:ext cx="9144000" cy="97306"/>
            <a:chOff x="947651" y="2746863"/>
            <a:chExt cx="7257566" cy="97306"/>
          </a:xfrm>
        </p:grpSpPr>
        <p:sp>
          <p:nvSpPr>
            <p:cNvPr id="41" name="Прямоугольник 40">
              <a:extLst>
                <a:ext uri="{FF2B5EF4-FFF2-40B4-BE49-F238E27FC236}">
                  <a16:creationId xmlns=""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=""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3592" y="1745687"/>
            <a:ext cx="552944" cy="463336"/>
          </a:xfrm>
          <a:prstGeom prst="rect">
            <a:avLst/>
          </a:prstGeom>
        </p:spPr>
      </p:pic>
      <p:sp>
        <p:nvSpPr>
          <p:cNvPr id="36" name="Скругленный прямоугольник 35"/>
          <p:cNvSpPr/>
          <p:nvPr/>
        </p:nvSpPr>
        <p:spPr>
          <a:xfrm>
            <a:off x="6053880" y="2579914"/>
            <a:ext cx="2546391" cy="320491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12700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  <a:latin typeface="Franklin Gothic Medium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503064" y="4290766"/>
            <a:ext cx="72648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solidFill>
                  <a:srgbClr val="00B050"/>
                </a:solidFill>
                <a:latin typeface="Franklin Gothic Medium" pitchFamily="34" charset="0"/>
              </a:rPr>
              <a:t> </a:t>
            </a:r>
            <a:r>
              <a:rPr lang="ru-RU" sz="1000" dirty="0" smtClean="0">
                <a:solidFill>
                  <a:srgbClr val="00B050"/>
                </a:solidFill>
                <a:latin typeface="Franklin Gothic Medium" pitchFamily="34" charset="0"/>
              </a:rPr>
              <a:t>2022 </a:t>
            </a:r>
            <a:r>
              <a:rPr lang="ru-RU" sz="1000" dirty="0">
                <a:solidFill>
                  <a:srgbClr val="00B050"/>
                </a:solidFill>
                <a:latin typeface="Franklin Gothic Medium" pitchFamily="34" charset="0"/>
              </a:rPr>
              <a:t>год</a:t>
            </a:r>
          </a:p>
          <a:p>
            <a:pPr algn="ctr"/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3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226607" y="2696862"/>
            <a:ext cx="21803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62" b="0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200" b="1" i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Снижение </a:t>
            </a:r>
            <a:r>
              <a:rPr lang="ru-RU" sz="1200" b="1" i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количества чрезвычайных ситуаций </a:t>
            </a:r>
            <a:r>
              <a:rPr lang="ru-RU" sz="1200" b="1" i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на территории автономного округа</a:t>
            </a:r>
            <a:endParaRPr lang="ru-RU" sz="1200" b="1" i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272734" y="5076220"/>
            <a:ext cx="69442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  <a:latin typeface="Franklin Gothic Medium" pitchFamily="34" charset="0"/>
              </a:rPr>
              <a:t>2024 год</a:t>
            </a:r>
          </a:p>
          <a:p>
            <a:pPr algn="ctr"/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3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535125" y="5076938"/>
            <a:ext cx="69442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  <a:latin typeface="Franklin Gothic Medium" pitchFamily="34" charset="0"/>
              </a:rPr>
              <a:t>2030 год</a:t>
            </a:r>
          </a:p>
          <a:p>
            <a:pPr algn="ctr"/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2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200976" y="4182369"/>
            <a:ext cx="7745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 smtClean="0">
                <a:solidFill>
                  <a:srgbClr val="2E75B6"/>
                </a:solidFill>
                <a:latin typeface="Franklin Gothic Medium" pitchFamily="34" charset="0"/>
              </a:rPr>
              <a:t>2020 </a:t>
            </a:r>
            <a:r>
              <a:rPr lang="ru-RU" sz="1000" dirty="0">
                <a:solidFill>
                  <a:srgbClr val="2E75B6"/>
                </a:solidFill>
                <a:latin typeface="Franklin Gothic Medium" pitchFamily="34" charset="0"/>
              </a:rPr>
              <a:t>год</a:t>
            </a:r>
          </a:p>
          <a:p>
            <a:pPr algn="ctr"/>
            <a:r>
              <a:rPr lang="ru-RU" sz="1000" dirty="0">
                <a:solidFill>
                  <a:srgbClr val="2E75B6"/>
                </a:solidFill>
                <a:latin typeface="Franklin Gothic Medium" pitchFamily="34" charset="0"/>
              </a:rPr>
              <a:t>план/факт</a:t>
            </a:r>
          </a:p>
          <a:p>
            <a:pPr algn="ctr"/>
            <a:r>
              <a:rPr lang="ru-RU" sz="1200" b="1" dirty="0" smtClean="0">
                <a:solidFill>
                  <a:schemeClr val="tx2"/>
                </a:solidFill>
                <a:latin typeface="Franklin Gothic Medium" pitchFamily="34" charset="0"/>
              </a:rPr>
              <a:t>3/1</a:t>
            </a:r>
            <a:endParaRPr lang="ru-RU" sz="1200" b="1" dirty="0">
              <a:solidFill>
                <a:schemeClr val="tx2"/>
              </a:solidFill>
              <a:latin typeface="Franklin Gothic Medium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 bwMode="auto">
          <a:xfrm>
            <a:off x="0" y="-36374"/>
            <a:ext cx="9166560" cy="109707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ru-RU" b="1" dirty="0" smtClean="0">
              <a:solidFill>
                <a:srgbClr val="002060"/>
              </a:solidFill>
              <a:latin typeface="Franklin Gothic Medium" pitchFamily="34" charset="0"/>
            </a:endParaRPr>
          </a:p>
          <a:p>
            <a:pPr algn="ctr"/>
            <a:endParaRPr lang="ru-RU" b="1" dirty="0">
              <a:solidFill>
                <a:srgbClr val="002060"/>
              </a:solidFill>
              <a:latin typeface="Franklin Gothic Medium" pitchFamily="34" charset="0"/>
            </a:endParaRPr>
          </a:p>
          <a:p>
            <a:pPr algn="ctr"/>
            <a:endParaRPr lang="ru-RU" b="1" dirty="0" smtClean="0">
              <a:solidFill>
                <a:srgbClr val="002060"/>
              </a:solidFill>
              <a:latin typeface="Franklin Gothic Medium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Franklin Gothic Medium" pitchFamily="34" charset="0"/>
              </a:rPr>
              <a:t>Задача 1 </a:t>
            </a:r>
            <a:r>
              <a:rPr lang="ru-RU" sz="1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Совершенствование 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защиты населения, материальных и культурных ценностей от опасностей, возникающих при военных конфликтах и чрезвычайных ситуациях, включая обеспечение необходимого уровня готовности систем управления, связи, информирования и оповещения, а также сил и средств, предназначенных для предупреждения и ликвидации чрезвычайных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ситуаций»</a:t>
            </a:r>
            <a:endParaRPr lang="ru-RU" sz="1400" i="1" dirty="0" smtClean="0">
              <a:solidFill>
                <a:schemeClr val="tx1">
                  <a:lumMod val="50000"/>
                  <a:lumOff val="50000"/>
                </a:schemeClr>
              </a:solidFill>
              <a:latin typeface="Franklin Gothic Medium" pitchFamily="34" charset="0"/>
            </a:endParaRPr>
          </a:p>
          <a:p>
            <a:pPr algn="ctr"/>
            <a:endParaRPr lang="ru-RU" b="1" i="1" dirty="0" smtClean="0">
              <a:solidFill>
                <a:schemeClr val="tx2"/>
              </a:solidFill>
              <a:latin typeface="Franklin Gothic Medium" pitchFamily="34" charset="0"/>
            </a:endParaRPr>
          </a:p>
          <a:p>
            <a:pPr algn="ctr"/>
            <a:endParaRPr lang="en-US" b="1" i="1" dirty="0">
              <a:solidFill>
                <a:schemeClr val="tx2"/>
              </a:solidFill>
              <a:latin typeface="Franklin Gothic Medium" pitchFamily="34" charset="0"/>
            </a:endParaRPr>
          </a:p>
        </p:txBody>
      </p:sp>
      <p:sp>
        <p:nvSpPr>
          <p:cNvPr id="30" name="Прямоугольник 19">
            <a:extLst>
              <a:ext uri="{FF2B5EF4-FFF2-40B4-BE49-F238E27FC236}">
                <a16:creationId xmlns="" xmlns:a16="http://schemas.microsoft.com/office/drawing/2014/main" id="{C27722AB-82D5-40EC-848C-28633ACC9DC1}"/>
              </a:ext>
            </a:extLst>
          </p:cNvPr>
          <p:cNvSpPr/>
          <p:nvPr/>
        </p:nvSpPr>
        <p:spPr>
          <a:xfrm>
            <a:off x="5966536" y="1880065"/>
            <a:ext cx="2633735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2000" rIns="72000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Основные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 результаты: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Franklin Gothic Medium" panose="020B0603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6260000">
            <a:off x="7094022" y="3600772"/>
            <a:ext cx="382817" cy="36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4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Прямоугольник 19">
            <a:extLst>
              <a:ext uri="{FF2B5EF4-FFF2-40B4-BE49-F238E27FC236}">
                <a16:creationId xmlns="" xmlns:a16="http://schemas.microsoft.com/office/drawing/2014/main" id="{C27722AB-82D5-40EC-848C-28633ACC9DC1}"/>
              </a:ext>
            </a:extLst>
          </p:cNvPr>
          <p:cNvSpPr/>
          <p:nvPr/>
        </p:nvSpPr>
        <p:spPr>
          <a:xfrm>
            <a:off x="435697" y="3235472"/>
            <a:ext cx="3821866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36000">
            <a:spAutoFit/>
          </a:bodyPr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Обеспечение пожарной </a:t>
            </a:r>
            <a:endParaRPr lang="ru-RU" sz="1400" dirty="0" smtClean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 algn="ctr"/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безопасности 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в автономном округе</a:t>
            </a:r>
            <a:endParaRPr lang="ru-RU" sz="1400" i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  <a:ea typeface="Vida 32 Pro" charset="0"/>
              <a:cs typeface="Times New Roman" panose="02020603050405020304" pitchFamily="18" charset="0"/>
            </a:endParaRPr>
          </a:p>
        </p:txBody>
      </p:sp>
      <p:sp>
        <p:nvSpPr>
          <p:cNvPr id="66" name="Прямоугольник 19">
            <a:extLst>
              <a:ext uri="{FF2B5EF4-FFF2-40B4-BE49-F238E27FC236}">
                <a16:creationId xmlns="" xmlns:a16="http://schemas.microsoft.com/office/drawing/2014/main" id="{C27722AB-82D5-40EC-848C-28633ACC9DC1}"/>
              </a:ext>
            </a:extLst>
          </p:cNvPr>
          <p:cNvSpPr/>
          <p:nvPr/>
        </p:nvSpPr>
        <p:spPr>
          <a:xfrm>
            <a:off x="733972" y="1659711"/>
            <a:ext cx="3443174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2000" rIns="7200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Структурные элементы </a:t>
            </a: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(основные мероприятия):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Franklin Gothic Medium" panose="020B0603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7" name="Прямоугольник 19">
            <a:extLst>
              <a:ext uri="{FF2B5EF4-FFF2-40B4-BE49-F238E27FC236}">
                <a16:creationId xmlns="" xmlns:a16="http://schemas.microsoft.com/office/drawing/2014/main" id="{C27722AB-82D5-40EC-848C-28633ACC9DC1}"/>
              </a:ext>
            </a:extLst>
          </p:cNvPr>
          <p:cNvSpPr/>
          <p:nvPr/>
        </p:nvSpPr>
        <p:spPr>
          <a:xfrm>
            <a:off x="435696" y="4624232"/>
            <a:ext cx="3821867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36000">
            <a:spAutoFit/>
          </a:bodyPr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Создание и укрепление пожарных депо и отдельных постов пожарной охраны</a:t>
            </a:r>
            <a:endParaRPr lang="ru-RU" sz="1400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  <a:ea typeface="Vida 32 Pro" charset="0"/>
              <a:cs typeface="Times New Roman" panose="02020603050405020304" pitchFamily="18" charset="0"/>
            </a:endParaRPr>
          </a:p>
        </p:txBody>
      </p:sp>
      <p:pic>
        <p:nvPicPr>
          <p:cNvPr id="73" name="Picture 4" descr="https://socialmediamagnet.net/wp-content/uploads/Sylabus-Icon-e154531555657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06" y="1638905"/>
            <a:ext cx="570331" cy="5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Номер слайда 2"/>
          <p:cNvSpPr txBox="1">
            <a:spLocks/>
          </p:cNvSpPr>
          <p:nvPr/>
        </p:nvSpPr>
        <p:spPr>
          <a:xfrm>
            <a:off x="6808787" y="638594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7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=""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1229207"/>
            <a:ext cx="9144000" cy="97306"/>
            <a:chOff x="947651" y="2746863"/>
            <a:chExt cx="7257566" cy="97306"/>
          </a:xfrm>
        </p:grpSpPr>
        <p:sp>
          <p:nvSpPr>
            <p:cNvPr id="41" name="Прямоугольник 40">
              <a:extLst>
                <a:ext uri="{FF2B5EF4-FFF2-40B4-BE49-F238E27FC236}">
                  <a16:creationId xmlns=""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=""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3592" y="1745687"/>
            <a:ext cx="552944" cy="463336"/>
          </a:xfrm>
          <a:prstGeom prst="rect">
            <a:avLst/>
          </a:prstGeom>
        </p:spPr>
      </p:pic>
      <p:sp>
        <p:nvSpPr>
          <p:cNvPr id="36" name="Скругленный прямоугольник 35"/>
          <p:cNvSpPr/>
          <p:nvPr/>
        </p:nvSpPr>
        <p:spPr>
          <a:xfrm>
            <a:off x="6053880" y="2787486"/>
            <a:ext cx="2546391" cy="276650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12700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  <a:latin typeface="Franklin Gothic Medium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503064" y="4347156"/>
            <a:ext cx="72648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solidFill>
                  <a:srgbClr val="00B050"/>
                </a:solidFill>
                <a:latin typeface="Franklin Gothic Medium" pitchFamily="34" charset="0"/>
              </a:rPr>
              <a:t> </a:t>
            </a:r>
            <a:r>
              <a:rPr lang="ru-RU" sz="1000" dirty="0" smtClean="0">
                <a:solidFill>
                  <a:srgbClr val="00B050"/>
                </a:solidFill>
                <a:latin typeface="Franklin Gothic Medium" pitchFamily="34" charset="0"/>
              </a:rPr>
              <a:t>2022 </a:t>
            </a:r>
            <a:r>
              <a:rPr lang="ru-RU" sz="1000" dirty="0">
                <a:solidFill>
                  <a:srgbClr val="00B050"/>
                </a:solidFill>
                <a:latin typeface="Franklin Gothic Medium" pitchFamily="34" charset="0"/>
              </a:rPr>
              <a:t>год</a:t>
            </a:r>
          </a:p>
          <a:p>
            <a:pPr algn="ctr"/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2646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209047" y="2920155"/>
            <a:ext cx="21803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62" b="0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Снижение количества зарегистрированных пожаров на объектах защиты на территории автономного округа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241052" y="5030622"/>
            <a:ext cx="69442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  <a:latin typeface="Franklin Gothic Medium" pitchFamily="34" charset="0"/>
              </a:rPr>
              <a:t>2024 год</a:t>
            </a:r>
          </a:p>
          <a:p>
            <a:pPr algn="ctr"/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2592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535125" y="5030621"/>
            <a:ext cx="69442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  <a:latin typeface="Franklin Gothic Medium" pitchFamily="34" charset="0"/>
              </a:rPr>
              <a:t>2030 год</a:t>
            </a:r>
          </a:p>
          <a:p>
            <a:pPr algn="ctr"/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2455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6260000">
            <a:off x="7094022" y="3974390"/>
            <a:ext cx="382817" cy="360178"/>
          </a:xfrm>
          <a:prstGeom prst="rect">
            <a:avLst/>
          </a:prstGeom>
        </p:spPr>
      </p:pic>
      <p:sp>
        <p:nvSpPr>
          <p:cNvPr id="47" name="Прямоугольник 46"/>
          <p:cNvSpPr/>
          <p:nvPr/>
        </p:nvSpPr>
        <p:spPr>
          <a:xfrm>
            <a:off x="6091871" y="4279765"/>
            <a:ext cx="966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 smtClean="0">
                <a:solidFill>
                  <a:srgbClr val="2E75B6"/>
                </a:solidFill>
                <a:latin typeface="Franklin Gothic Medium" pitchFamily="34" charset="0"/>
              </a:rPr>
              <a:t>2020 </a:t>
            </a:r>
            <a:r>
              <a:rPr lang="ru-RU" sz="1000" dirty="0">
                <a:solidFill>
                  <a:srgbClr val="2E75B6"/>
                </a:solidFill>
                <a:latin typeface="Franklin Gothic Medium" pitchFamily="34" charset="0"/>
              </a:rPr>
              <a:t>год</a:t>
            </a:r>
          </a:p>
          <a:p>
            <a:pPr algn="ctr"/>
            <a:r>
              <a:rPr lang="ru-RU" sz="1000" dirty="0">
                <a:solidFill>
                  <a:srgbClr val="2E75B6"/>
                </a:solidFill>
                <a:latin typeface="Franklin Gothic Medium" pitchFamily="34" charset="0"/>
              </a:rPr>
              <a:t>план/факт</a:t>
            </a:r>
          </a:p>
          <a:p>
            <a:pPr algn="ctr"/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2701/2512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 bwMode="auto">
          <a:xfrm>
            <a:off x="0" y="-36374"/>
            <a:ext cx="9166560" cy="87144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endParaRPr lang="ru-RU" b="1" dirty="0" smtClean="0">
              <a:solidFill>
                <a:srgbClr val="002060"/>
              </a:solidFill>
              <a:latin typeface="Franklin Gothic Medium" pitchFamily="34" charset="0"/>
            </a:endParaRPr>
          </a:p>
          <a:p>
            <a:endParaRPr lang="ru-RU" b="1" dirty="0">
              <a:solidFill>
                <a:srgbClr val="002060"/>
              </a:solidFill>
              <a:latin typeface="Franklin Gothic Medium" pitchFamily="34" charset="0"/>
            </a:endParaRPr>
          </a:p>
          <a:p>
            <a:endParaRPr lang="ru-RU" b="1" dirty="0" smtClean="0">
              <a:solidFill>
                <a:srgbClr val="002060"/>
              </a:solidFill>
              <a:latin typeface="Franklin Gothic Medium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Franklin Gothic Medium" pitchFamily="34" charset="0"/>
              </a:rPr>
              <a:t>Задача 2 </a:t>
            </a:r>
            <a:r>
              <a:rPr lang="ru-RU" sz="1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Обеспечение необходимого уровня защищенности населения и объектов защиты от пожаров на территории автономного округа»</a:t>
            </a:r>
            <a:endParaRPr lang="ru-RU" sz="1400" i="1" dirty="0" smtClean="0">
              <a:solidFill>
                <a:schemeClr val="tx1">
                  <a:lumMod val="50000"/>
                  <a:lumOff val="50000"/>
                </a:schemeClr>
              </a:solidFill>
              <a:latin typeface="Franklin Gothic Medium" pitchFamily="34" charset="0"/>
            </a:endParaRPr>
          </a:p>
          <a:p>
            <a:endParaRPr lang="ru-RU" b="1" i="1" dirty="0" smtClean="0">
              <a:solidFill>
                <a:schemeClr val="tx2"/>
              </a:solidFill>
              <a:latin typeface="Franklin Gothic Medium" pitchFamily="34" charset="0"/>
            </a:endParaRPr>
          </a:p>
          <a:p>
            <a:endParaRPr lang="en-US" b="1" i="1" dirty="0">
              <a:solidFill>
                <a:schemeClr val="tx2"/>
              </a:solidFill>
              <a:latin typeface="Franklin Gothic Medium" pitchFamily="34" charset="0"/>
            </a:endParaRPr>
          </a:p>
        </p:txBody>
      </p:sp>
      <p:sp>
        <p:nvSpPr>
          <p:cNvPr id="30" name="Прямоугольник 19">
            <a:extLst>
              <a:ext uri="{FF2B5EF4-FFF2-40B4-BE49-F238E27FC236}">
                <a16:creationId xmlns="" xmlns:a16="http://schemas.microsoft.com/office/drawing/2014/main" id="{C27722AB-82D5-40EC-848C-28633ACC9DC1}"/>
              </a:ext>
            </a:extLst>
          </p:cNvPr>
          <p:cNvSpPr/>
          <p:nvPr/>
        </p:nvSpPr>
        <p:spPr>
          <a:xfrm>
            <a:off x="5966536" y="1880065"/>
            <a:ext cx="2633735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2000" rIns="72000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Основные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 результаты: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Franklin Gothic Medium" panose="020B0603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21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Прямоугольник 19">
            <a:extLst>
              <a:ext uri="{FF2B5EF4-FFF2-40B4-BE49-F238E27FC236}">
                <a16:creationId xmlns="" xmlns:a16="http://schemas.microsoft.com/office/drawing/2014/main" id="{C27722AB-82D5-40EC-848C-28633ACC9DC1}"/>
              </a:ext>
            </a:extLst>
          </p:cNvPr>
          <p:cNvSpPr/>
          <p:nvPr/>
        </p:nvSpPr>
        <p:spPr>
          <a:xfrm>
            <a:off x="464272" y="3235472"/>
            <a:ext cx="6952982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36000">
            <a:spAutoFit/>
          </a:bodyPr>
          <a:lstStyle/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Обеспечение деятельности Департамента </a:t>
            </a:r>
            <a:endParaRPr lang="ru-RU" sz="1600" dirty="0" smtClean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 algn="ct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гражданской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защиты населения Югры</a:t>
            </a:r>
            <a:endParaRPr lang="ru-RU" sz="1600" i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  <a:ea typeface="Vida 32 Pro" charset="0"/>
              <a:cs typeface="Times New Roman" panose="02020603050405020304" pitchFamily="18" charset="0"/>
            </a:endParaRPr>
          </a:p>
        </p:txBody>
      </p:sp>
      <p:sp>
        <p:nvSpPr>
          <p:cNvPr id="66" name="Прямоугольник 19">
            <a:extLst>
              <a:ext uri="{FF2B5EF4-FFF2-40B4-BE49-F238E27FC236}">
                <a16:creationId xmlns="" xmlns:a16="http://schemas.microsoft.com/office/drawing/2014/main" id="{C27722AB-82D5-40EC-848C-28633ACC9DC1}"/>
              </a:ext>
            </a:extLst>
          </p:cNvPr>
          <p:cNvSpPr/>
          <p:nvPr/>
        </p:nvSpPr>
        <p:spPr>
          <a:xfrm>
            <a:off x="733972" y="1659711"/>
            <a:ext cx="3443174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72000" rIns="7200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Структурные элементы </a:t>
            </a: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(основные мероприятия):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Franklin Gothic Medium" panose="020B0603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7" name="Прямоугольник 19">
            <a:extLst>
              <a:ext uri="{FF2B5EF4-FFF2-40B4-BE49-F238E27FC236}">
                <a16:creationId xmlns="" xmlns:a16="http://schemas.microsoft.com/office/drawing/2014/main" id="{C27722AB-82D5-40EC-848C-28633ACC9DC1}"/>
              </a:ext>
            </a:extLst>
          </p:cNvPr>
          <p:cNvSpPr/>
          <p:nvPr/>
        </p:nvSpPr>
        <p:spPr>
          <a:xfrm>
            <a:off x="435697" y="4169764"/>
            <a:ext cx="7010132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36000">
            <a:spAutoFit/>
          </a:bodyPr>
          <a:lstStyle/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Обеспечение деятельности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подведомственных</a:t>
            </a:r>
          </a:p>
          <a:p>
            <a:pPr algn="ct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казенных учреждений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  <a:ea typeface="Vida 32 Pro" charset="0"/>
              <a:cs typeface="Times New Roman" panose="02020603050405020304" pitchFamily="18" charset="0"/>
            </a:endParaRPr>
          </a:p>
        </p:txBody>
      </p:sp>
      <p:pic>
        <p:nvPicPr>
          <p:cNvPr id="73" name="Picture 4" descr="https://socialmediamagnet.net/wp-content/uploads/Sylabus-Icon-e154531555657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06" y="1638905"/>
            <a:ext cx="570331" cy="5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Номер слайда 2"/>
          <p:cNvSpPr txBox="1">
            <a:spLocks/>
          </p:cNvSpPr>
          <p:nvPr/>
        </p:nvSpPr>
        <p:spPr>
          <a:xfrm>
            <a:off x="6808787" y="638594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7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=""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1229207"/>
            <a:ext cx="9144000" cy="97306"/>
            <a:chOff x="947651" y="2746863"/>
            <a:chExt cx="7257566" cy="97306"/>
          </a:xfrm>
        </p:grpSpPr>
        <p:sp>
          <p:nvSpPr>
            <p:cNvPr id="41" name="Прямоугольник 40">
              <a:extLst>
                <a:ext uri="{FF2B5EF4-FFF2-40B4-BE49-F238E27FC236}">
                  <a16:creationId xmlns=""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=""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57" name="Прямоугольник 56"/>
          <p:cNvSpPr/>
          <p:nvPr/>
        </p:nvSpPr>
        <p:spPr bwMode="auto">
          <a:xfrm>
            <a:off x="0" y="-36374"/>
            <a:ext cx="9166560" cy="117937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Franklin Gothic Medium" pitchFamily="34" charset="0"/>
              </a:rPr>
              <a:t>Задача 1 </a:t>
            </a:r>
            <a:r>
              <a:rPr lang="ru-RU" sz="1200" b="1" dirty="0" smtClean="0">
                <a:solidFill>
                  <a:srgbClr val="002060"/>
                </a:solidFill>
                <a:latin typeface="Franklin Gothic Medium" pitchFamily="34" charset="0"/>
              </a:rPr>
              <a:t>«Совершенствование </a:t>
            </a:r>
            <a:r>
              <a:rPr lang="ru-RU" sz="1200" b="1" dirty="0">
                <a:solidFill>
                  <a:srgbClr val="002060"/>
                </a:solidFill>
                <a:latin typeface="Franklin Gothic Medium" pitchFamily="34" charset="0"/>
              </a:rPr>
              <a:t>защиты населения, материальных и культурных ценностей от опасностей, возникающих при военных конфликтах и чрезвычайных ситуациях, включая обеспечение необходимого уровня готовности систем управления, связи, информирования и оповещения, а также сил и средств, предназначенных для предупреждения и ликвидации чрезвычайных ситуаций</a:t>
            </a:r>
            <a:r>
              <a:rPr lang="ru-RU" sz="1200" b="1" dirty="0" smtClean="0">
                <a:solidFill>
                  <a:srgbClr val="002060"/>
                </a:solidFill>
                <a:latin typeface="Franklin Gothic Medium" pitchFamily="34" charset="0"/>
              </a:rPr>
              <a:t>»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ru-RU" sz="1200" b="1" dirty="0">
                <a:solidFill>
                  <a:srgbClr val="002060"/>
                </a:solidFill>
                <a:latin typeface="Franklin Gothic Medium" pitchFamily="34" charset="0"/>
              </a:rPr>
              <a:t>Задача 2 «Обеспечение необходимого уровня защищенности населения и объектов защиты от пожаров на территории автономного округа»</a:t>
            </a:r>
          </a:p>
        </p:txBody>
      </p:sp>
    </p:spTree>
    <p:extLst>
      <p:ext uri="{BB962C8B-B14F-4D97-AF65-F5344CB8AC3E}">
        <p14:creationId xmlns:p14="http://schemas.microsoft.com/office/powerpoint/2010/main" val="385288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9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="" xmlns:a16="http://schemas.microsoft.com/office/drawing/2014/main" id="{D1C832A0-B704-4DAC-A887-33C365C9CC61}"/>
              </a:ext>
            </a:extLst>
          </p:cNvPr>
          <p:cNvGrpSpPr/>
          <p:nvPr/>
        </p:nvGrpSpPr>
        <p:grpSpPr>
          <a:xfrm>
            <a:off x="1289" y="936030"/>
            <a:ext cx="7859486" cy="89285"/>
            <a:chOff x="947651" y="2754884"/>
            <a:chExt cx="7257566" cy="89285"/>
          </a:xfrm>
        </p:grpSpPr>
        <p:sp>
          <p:nvSpPr>
            <p:cNvPr id="7" name="Прямоугольник 6">
              <a:extLst>
                <a:ext uri="{FF2B5EF4-FFF2-40B4-BE49-F238E27FC236}">
                  <a16:creationId xmlns="" xmlns:a16="http://schemas.microsoft.com/office/drawing/2014/main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  <a:latin typeface="Franklin Gothic Medium" panose="020B0603020102020204" pitchFamily="34" charset="0"/>
              </a:endParaRPr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="" xmlns:a16="http://schemas.microsoft.com/office/drawing/2014/main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  <a:latin typeface="Franklin Gothic Medium" panose="020B0603020102020204" pitchFamily="34" charset="0"/>
              </a:endParaRPr>
            </a:p>
          </p:txBody>
        </p:sp>
      </p:grpSp>
      <p:sp>
        <p:nvSpPr>
          <p:cNvPr id="9" name="Title 1"/>
          <p:cNvSpPr txBox="1">
            <a:spLocks/>
          </p:cNvSpPr>
          <p:nvPr/>
        </p:nvSpPr>
        <p:spPr>
          <a:xfrm>
            <a:off x="224807" y="47774"/>
            <a:ext cx="8911171" cy="6990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b="1" dirty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</a:rPr>
              <a:t>Финансирование государственной программы </a:t>
            </a:r>
            <a:r>
              <a:rPr lang="ru-RU" sz="1800" b="1" dirty="0" smtClean="0">
                <a:solidFill>
                  <a:schemeClr val="tx2"/>
                </a:solidFill>
                <a:latin typeface="Franklin Gothic Medium" panose="020B0603020102020204" pitchFamily="34" charset="0"/>
              </a:rPr>
              <a:t>«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Безопасность жизнедеятельности» </a:t>
            </a: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на </a:t>
            </a:r>
            <a:r>
              <a:rPr lang="ru-RU" sz="1800" b="1" dirty="0" smtClean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</a:rPr>
              <a:t>2022 </a:t>
            </a:r>
            <a:r>
              <a:rPr lang="ru-RU" sz="1800" b="1" dirty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</a:rPr>
              <a:t>– 2024 годы, </a:t>
            </a:r>
            <a:r>
              <a:rPr lang="ru-RU" sz="1800" b="1" dirty="0" smtClean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</a:rPr>
              <a:t>тыс</a:t>
            </a:r>
            <a:r>
              <a:rPr lang="ru-RU" sz="1800" b="1" dirty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</a:rPr>
              <a:t>. рублей </a:t>
            </a:r>
            <a:endParaRPr lang="ru-RU" sz="1800" b="1" i="1" dirty="0">
              <a:solidFill>
                <a:schemeClr val="tx1">
                  <a:lumMod val="50000"/>
                  <a:lumOff val="50000"/>
                </a:schemeClr>
              </a:solidFill>
              <a:latin typeface="Franklin Gothic Medium" pitchFamily="34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74663543"/>
              </p:ext>
            </p:extLst>
          </p:nvPr>
        </p:nvGraphicFramePr>
        <p:xfrm>
          <a:off x="1836420" y="1869543"/>
          <a:ext cx="3070859" cy="3216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46FBBAED-F6CE-460C-97DE-D5D9937FF003}"/>
              </a:ext>
            </a:extLst>
          </p:cNvPr>
          <p:cNvSpPr txBox="1"/>
          <p:nvPr/>
        </p:nvSpPr>
        <p:spPr>
          <a:xfrm>
            <a:off x="2565187" y="2892743"/>
            <a:ext cx="1359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0"/>
                <a:solidFill>
                  <a:schemeClr val="tx2"/>
                </a:solidFill>
                <a:latin typeface="Franklin Gothic Medium" panose="020B0603020102020204" pitchFamily="34" charset="0"/>
                <a:cs typeface="Arial" pitchFamily="34" charset="0"/>
              </a:rPr>
              <a:t>1</a:t>
            </a:r>
            <a:r>
              <a:rPr lang="ru-RU" sz="3200" b="1" dirty="0" smtClean="0">
                <a:ln w="0"/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  <a:cs typeface="Arial" pitchFamily="34" charset="0"/>
              </a:rPr>
              <a:t> </a:t>
            </a:r>
            <a:endParaRPr lang="ru-RU" sz="3200" b="1" dirty="0">
              <a:ln w="0"/>
              <a:solidFill>
                <a:srgbClr val="4472C4">
                  <a:lumMod val="50000"/>
                </a:srgbClr>
              </a:solidFill>
              <a:latin typeface="Franklin Gothic Medium" panose="020B0603020102020204" pitchFamily="34" charset="0"/>
              <a:cs typeface="Arial" pitchFamily="34" charset="0"/>
            </a:endParaRPr>
          </a:p>
          <a:p>
            <a:pPr algn="ctr"/>
            <a:r>
              <a:rPr lang="ru-RU" sz="1200" b="1" dirty="0">
                <a:ln w="0"/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  <a:cs typeface="Arial" pitchFamily="34" charset="0"/>
              </a:rPr>
              <a:t>млрд. руб.</a:t>
            </a:r>
          </a:p>
        </p:txBody>
      </p:sp>
      <p:pic>
        <p:nvPicPr>
          <p:cNvPr id="12" name="Picture 4" descr="https://imageog.flaticon.com/icons/png/512/940/940933.png?size=1200x630f&amp;pad=10,10,10,10&amp;ext=png&amp;bg=FFFFFFFF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4" r="23726"/>
          <a:stretch/>
        </p:blipFill>
        <p:spPr bwMode="auto">
          <a:xfrm>
            <a:off x="2724731" y="2896754"/>
            <a:ext cx="356021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46FBBAED-F6CE-460C-97DE-D5D9937FF003}"/>
              </a:ext>
            </a:extLst>
          </p:cNvPr>
          <p:cNvSpPr txBox="1"/>
          <p:nvPr/>
        </p:nvSpPr>
        <p:spPr>
          <a:xfrm>
            <a:off x="3303218" y="1426364"/>
            <a:ext cx="33264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n w="0"/>
                <a:solidFill>
                  <a:schemeClr val="tx2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999 947,3</a:t>
            </a:r>
            <a:r>
              <a:rPr lang="ru-RU" sz="1600" dirty="0" smtClean="0">
                <a:ln w="0"/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 </a:t>
            </a:r>
            <a:r>
              <a:rPr lang="ru-RU" sz="1600" dirty="0">
                <a:ln w="0"/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тыс. рублей </a:t>
            </a:r>
            <a:r>
              <a:rPr lang="ru-RU" sz="1600" dirty="0" smtClean="0">
                <a:ln w="0"/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(</a:t>
            </a:r>
            <a:r>
              <a:rPr lang="ru-RU" sz="1600" dirty="0" smtClean="0">
                <a:ln w="0"/>
                <a:solidFill>
                  <a:schemeClr val="tx2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100 </a:t>
            </a:r>
            <a:r>
              <a:rPr lang="ru-RU" sz="1600" dirty="0" smtClean="0">
                <a:ln w="0"/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%)</a:t>
            </a:r>
            <a:endParaRPr lang="ru-RU" sz="1600" dirty="0">
              <a:ln w="0"/>
              <a:solidFill>
                <a:srgbClr val="4472C4">
                  <a:lumMod val="50000"/>
                </a:srgbClr>
              </a:solidFill>
              <a:latin typeface="Franklin Gothic Medium" panose="020B0603020102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50140" y="1180796"/>
            <a:ext cx="34763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Бюджет автономного округа</a:t>
            </a:r>
          </a:p>
        </p:txBody>
      </p:sp>
      <p:sp>
        <p:nvSpPr>
          <p:cNvPr id="22" name="椭圆 79"/>
          <p:cNvSpPr/>
          <p:nvPr/>
        </p:nvSpPr>
        <p:spPr>
          <a:xfrm>
            <a:off x="3099597" y="2346815"/>
            <a:ext cx="108000" cy="108000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任意多边形 78"/>
          <p:cNvSpPr/>
          <p:nvPr/>
        </p:nvSpPr>
        <p:spPr>
          <a:xfrm>
            <a:off x="3163944" y="1764851"/>
            <a:ext cx="3708000" cy="581964"/>
          </a:xfrm>
          <a:custGeom>
            <a:avLst/>
            <a:gdLst>
              <a:gd name="connsiteX0" fmla="*/ 1140644 w 1140644"/>
              <a:gd name="connsiteY0" fmla="*/ 0 h 443060"/>
              <a:gd name="connsiteX1" fmla="*/ 0 w 1140644"/>
              <a:gd name="connsiteY1" fmla="*/ 0 h 443060"/>
              <a:gd name="connsiteX2" fmla="*/ 0 w 1140644"/>
              <a:gd name="connsiteY2" fmla="*/ 443060 h 443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0644" h="443060">
                <a:moveTo>
                  <a:pt x="1140644" y="0"/>
                </a:moveTo>
                <a:lnTo>
                  <a:pt x="0" y="0"/>
                </a:lnTo>
                <a:lnTo>
                  <a:pt x="0" y="443060"/>
                </a:lnTo>
              </a:path>
            </a:pathLst>
          </a:custGeom>
          <a:noFill/>
          <a:ln w="6350" cap="flat" cmpd="sng" algn="ctr">
            <a:solidFill>
              <a:schemeClr val="accent1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494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27"/>
          <p:cNvSpPr/>
          <p:nvPr/>
        </p:nvSpPr>
        <p:spPr>
          <a:xfrm>
            <a:off x="5959747" y="1318001"/>
            <a:ext cx="2546391" cy="320491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12700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  <a:latin typeface="Franklin Gothic Medium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298803" y="3327756"/>
            <a:ext cx="2546391" cy="320491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12700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  <a:latin typeface="Franklin Gothic Medium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77240" y="1218292"/>
            <a:ext cx="2307911" cy="320491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12700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  <a:latin typeface="Franklin Gothic Medium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18222" y="40106"/>
            <a:ext cx="8204895" cy="7557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</a:rPr>
              <a:t>Карта </a:t>
            </a:r>
            <a:r>
              <a:rPr lang="ru-RU" sz="1800" b="1" dirty="0" smtClean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</a:rPr>
              <a:t> результатов на 202</a:t>
            </a:r>
            <a:r>
              <a:rPr lang="en-US" sz="1800" b="1" dirty="0" smtClean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</a:rPr>
              <a:t>2</a:t>
            </a:r>
            <a:r>
              <a:rPr lang="ru-RU" sz="1800" b="1" dirty="0" smtClean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</a:rPr>
              <a:t> – 2024 годы и на период до 2030 года</a:t>
            </a:r>
            <a:endParaRPr lang="en-US" sz="1800" b="1" dirty="0">
              <a:solidFill>
                <a:srgbClr val="4472C4">
                  <a:lumMod val="50000"/>
                </a:srgb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658660" y="2326296"/>
            <a:ext cx="35985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  </a:t>
            </a:r>
            <a:endParaRPr lang="ru-RU" sz="1400" b="1" dirty="0">
              <a:solidFill>
                <a:srgbClr val="4472C4">
                  <a:lumMod val="50000"/>
                </a:srgbClr>
              </a:solidFill>
              <a:latin typeface="Franklin Gothic Medium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10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0" y="815152"/>
            <a:ext cx="9144000" cy="97306"/>
            <a:chOff x="947651" y="2746863"/>
            <a:chExt cx="7257566" cy="97306"/>
          </a:xfrm>
        </p:grpSpPr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1" name="Прямоугольник 40"/>
          <p:cNvSpPr/>
          <p:nvPr/>
        </p:nvSpPr>
        <p:spPr>
          <a:xfrm>
            <a:off x="7469372" y="2804910"/>
            <a:ext cx="72648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solidFill>
                  <a:srgbClr val="00B050"/>
                </a:solidFill>
                <a:latin typeface="Franklin Gothic Medium" pitchFamily="34" charset="0"/>
              </a:rPr>
              <a:t> 2022 год</a:t>
            </a:r>
          </a:p>
          <a:p>
            <a:pPr algn="ctr"/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2646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6161398" y="3543821"/>
            <a:ext cx="69442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  <a:latin typeface="Franklin Gothic Medium" pitchFamily="34" charset="0"/>
              </a:rPr>
              <a:t>2024 год</a:t>
            </a:r>
          </a:p>
          <a:p>
            <a:pPr algn="ctr"/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2592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7501432" y="3565543"/>
            <a:ext cx="69442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  <a:latin typeface="Franklin Gothic Medium" pitchFamily="34" charset="0"/>
              </a:rPr>
              <a:t>2030 год</a:t>
            </a:r>
          </a:p>
          <a:p>
            <a:pPr algn="ctr"/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2455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025304" y="2695427"/>
            <a:ext cx="966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solidFill>
                  <a:srgbClr val="2E75B6"/>
                </a:solidFill>
                <a:latin typeface="Franklin Gothic Medium" pitchFamily="34" charset="0"/>
              </a:rPr>
              <a:t>2020 год</a:t>
            </a:r>
          </a:p>
          <a:p>
            <a:pPr algn="ctr"/>
            <a:r>
              <a:rPr lang="ru-RU" sz="1000" dirty="0">
                <a:solidFill>
                  <a:srgbClr val="2E75B6"/>
                </a:solidFill>
                <a:latin typeface="Franklin Gothic Medium" pitchFamily="34" charset="0"/>
              </a:rPr>
              <a:t>план/факт</a:t>
            </a:r>
          </a:p>
          <a:p>
            <a:pPr algn="ctr"/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2701/2512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2223490" y="2804535"/>
            <a:ext cx="72648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solidFill>
                  <a:srgbClr val="00B050"/>
                </a:solidFill>
                <a:latin typeface="Franklin Gothic Medium" pitchFamily="34" charset="0"/>
              </a:rPr>
              <a:t> </a:t>
            </a:r>
            <a:r>
              <a:rPr lang="ru-RU" sz="1000" dirty="0" smtClean="0">
                <a:solidFill>
                  <a:srgbClr val="00B050"/>
                </a:solidFill>
                <a:latin typeface="Franklin Gothic Medium" pitchFamily="34" charset="0"/>
              </a:rPr>
              <a:t>2022 </a:t>
            </a:r>
            <a:r>
              <a:rPr lang="ru-RU" sz="1000" dirty="0">
                <a:solidFill>
                  <a:srgbClr val="00B050"/>
                </a:solidFill>
                <a:latin typeface="Franklin Gothic Medium" pitchFamily="34" charset="0"/>
              </a:rPr>
              <a:t>год</a:t>
            </a:r>
          </a:p>
          <a:p>
            <a:pPr algn="ctr"/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3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904804" y="1218292"/>
            <a:ext cx="21803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62" b="0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200" b="1" i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Снижение количества чрезвычайных ситуаций на территории автономного округа</a:t>
            </a:r>
            <a:endParaRPr lang="ru-RU" sz="1200" b="1" i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904804" y="3559211"/>
            <a:ext cx="69442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  <a:latin typeface="Franklin Gothic Medium" pitchFamily="34" charset="0"/>
              </a:rPr>
              <a:t>2024 год</a:t>
            </a:r>
          </a:p>
          <a:p>
            <a:pPr algn="ctr"/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3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346989" y="3565543"/>
            <a:ext cx="69442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  <a:latin typeface="Franklin Gothic Medium" pitchFamily="34" charset="0"/>
              </a:rPr>
              <a:t>2030 год</a:t>
            </a:r>
          </a:p>
          <a:p>
            <a:pPr algn="ctr"/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2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864729" y="2712203"/>
            <a:ext cx="7745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solidFill>
                  <a:srgbClr val="2E75B6"/>
                </a:solidFill>
                <a:latin typeface="Franklin Gothic Medium" pitchFamily="34" charset="0"/>
              </a:rPr>
              <a:t>2020 год</a:t>
            </a:r>
          </a:p>
          <a:p>
            <a:pPr algn="ctr"/>
            <a:r>
              <a:rPr lang="ru-RU" sz="1000" dirty="0">
                <a:solidFill>
                  <a:srgbClr val="2E75B6"/>
                </a:solidFill>
                <a:latin typeface="Franklin Gothic Medium" pitchFamily="34" charset="0"/>
              </a:rPr>
              <a:t>план/факт</a:t>
            </a:r>
          </a:p>
          <a:p>
            <a:pPr algn="ctr"/>
            <a:r>
              <a:rPr lang="ru-RU" sz="1400" b="1" dirty="0">
                <a:solidFill>
                  <a:schemeClr val="tx2"/>
                </a:solidFill>
                <a:latin typeface="Franklin Gothic Medium" pitchFamily="34" charset="0"/>
              </a:rPr>
              <a:t>3/1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142770" y="1318001"/>
            <a:ext cx="21803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62" b="0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Снижение количества зарегистрированных пожаров на объектах защиты на территории автономного округа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06402" y="3297600"/>
            <a:ext cx="21803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62" b="0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Исполнение расходных обязательств по государственной программе за отчетный финансовый год от бюджетных ассигнований, утвержденных законом о бюджете автономного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округа, %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8002" y="4934944"/>
            <a:ext cx="382817" cy="360178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3563568" y="5164303"/>
            <a:ext cx="69442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 smtClean="0">
                <a:solidFill>
                  <a:srgbClr val="2E75B6"/>
                </a:solidFill>
                <a:latin typeface="Franklin Gothic Medium" pitchFamily="34" charset="0"/>
              </a:rPr>
              <a:t>2020 </a:t>
            </a:r>
            <a:r>
              <a:rPr lang="ru-RU" sz="1000" dirty="0">
                <a:solidFill>
                  <a:srgbClr val="2E75B6"/>
                </a:solidFill>
                <a:latin typeface="Franklin Gothic Medium" pitchFamily="34" charset="0"/>
              </a:rPr>
              <a:t>год</a:t>
            </a:r>
          </a:p>
          <a:p>
            <a:pPr algn="ctr"/>
            <a:r>
              <a:rPr lang="ru-RU" sz="1200" b="1" dirty="0" smtClean="0">
                <a:solidFill>
                  <a:schemeClr val="tx2"/>
                </a:solidFill>
                <a:latin typeface="Franklin Gothic Medium" pitchFamily="34" charset="0"/>
              </a:rPr>
              <a:t>99,6</a:t>
            </a:r>
            <a:endParaRPr lang="ru-RU" sz="1200" b="1" dirty="0">
              <a:solidFill>
                <a:schemeClr val="tx2"/>
              </a:solidFill>
              <a:latin typeface="Franklin Gothic Medium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909563" y="5145240"/>
            <a:ext cx="77873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solidFill>
                  <a:srgbClr val="00B050"/>
                </a:solidFill>
                <a:latin typeface="Franklin Gothic Medium" pitchFamily="34" charset="0"/>
              </a:rPr>
              <a:t> </a:t>
            </a:r>
            <a:r>
              <a:rPr lang="ru-RU" sz="1000" dirty="0" smtClean="0">
                <a:solidFill>
                  <a:srgbClr val="00B050"/>
                </a:solidFill>
                <a:latin typeface="Franklin Gothic Medium" pitchFamily="34" charset="0"/>
              </a:rPr>
              <a:t>2022 </a:t>
            </a:r>
            <a:r>
              <a:rPr lang="ru-RU" sz="1000" dirty="0">
                <a:solidFill>
                  <a:srgbClr val="00B050"/>
                </a:solidFill>
                <a:latin typeface="Franklin Gothic Medium" pitchFamily="34" charset="0"/>
              </a:rPr>
              <a:t>год</a:t>
            </a:r>
          </a:p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&gt;=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95,0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528304" y="5879734"/>
            <a:ext cx="76495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  <a:latin typeface="Franklin Gothic Medium" pitchFamily="34" charset="0"/>
              </a:rPr>
              <a:t>2024 год</a:t>
            </a:r>
          </a:p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&gt;=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95,0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946777" y="5879734"/>
            <a:ext cx="76495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  <a:latin typeface="Franklin Gothic Medium" pitchFamily="34" charset="0"/>
              </a:rPr>
              <a:t>2030 год</a:t>
            </a:r>
          </a:p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&gt;=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95,0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6260000">
            <a:off x="1739786" y="2153575"/>
            <a:ext cx="382817" cy="36017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6260000">
            <a:off x="7086046" y="2337616"/>
            <a:ext cx="382817" cy="36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14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4947</TotalTime>
  <Words>535</Words>
  <Application>Microsoft Office PowerPoint</Application>
  <PresentationFormat>Экран (4:3)</PresentationFormat>
  <Paragraphs>116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Office Theme</vt:lpstr>
      <vt:lpstr>3_Office Theme</vt:lpstr>
      <vt:lpstr>4_Office Theme</vt:lpstr>
      <vt:lpstr>11_Office Theme</vt:lpstr>
      <vt:lpstr>Публичная декларация государственной программы  Ханты-Мансийского автономного округа - Югры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Иванова Дарья Анатольевна</cp:lastModifiedBy>
  <cp:revision>566</cp:revision>
  <cp:lastPrinted>2021-09-01T09:47:45Z</cp:lastPrinted>
  <dcterms:created xsi:type="dcterms:W3CDTF">2018-09-04T12:10:47Z</dcterms:created>
  <dcterms:modified xsi:type="dcterms:W3CDTF">2021-09-01T13:05:03Z</dcterms:modified>
</cp:coreProperties>
</file>